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8" r:id="rId11"/>
    <p:sldId id="269" r:id="rId12"/>
    <p:sldId id="270" r:id="rId13"/>
    <p:sldId id="265" r:id="rId14"/>
    <p:sldId id="271" r:id="rId15"/>
    <p:sldId id="272" r:id="rId16"/>
    <p:sldId id="273" r:id="rId17"/>
    <p:sldId id="266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613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99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54" y="6286520"/>
            <a:ext cx="2000264" cy="35718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23.03.2018г.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внутренняя память 8"/>
          <p:cNvSpPr/>
          <p:nvPr/>
        </p:nvSpPr>
        <p:spPr>
          <a:xfrm rot="16200000">
            <a:off x="-3000386" y="3000389"/>
            <a:ext cx="6858000" cy="857221"/>
          </a:xfrm>
          <a:prstGeom prst="flowChartInternalStorage">
            <a:avLst/>
          </a:prstGeom>
          <a:solidFill>
            <a:srgbClr val="FFCCFF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500174"/>
            <a:ext cx="785818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 е т с к о – в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о с л о е  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о е к т и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о в а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и е </a:t>
            </a:r>
          </a:p>
          <a:p>
            <a:pPr algn="ctr"/>
            <a:endParaRPr lang="ru-RU" sz="2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 б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а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о в а т е л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ь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о г о  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с т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а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с т в а –</a:t>
            </a: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 </a:t>
            </a:r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 </a:t>
            </a:r>
            <a:r>
              <a:rPr lang="ru-RU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и т о </a:t>
            </a:r>
            <a:r>
              <a:rPr lang="ru-RU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</a:t>
            </a:r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и я   </a:t>
            </a:r>
          </a:p>
          <a:p>
            <a:pPr algn="ctr"/>
            <a:endParaRPr lang="ru-RU" sz="2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</a:t>
            </a:r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е т с к о </a:t>
            </a:r>
            <a:r>
              <a:rPr lang="ru-RU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й</a:t>
            </a:r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а к т и в </a:t>
            </a:r>
            <a:r>
              <a:rPr lang="ru-RU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о с т и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внутренняя память 8"/>
          <p:cNvSpPr/>
          <p:nvPr/>
        </p:nvSpPr>
        <p:spPr>
          <a:xfrm rot="16200000">
            <a:off x="-3000386" y="3000389"/>
            <a:ext cx="6858000" cy="857221"/>
          </a:xfrm>
          <a:prstGeom prst="flowChartInternalStorage">
            <a:avLst/>
          </a:prstGeom>
          <a:solidFill>
            <a:srgbClr val="FFCCFF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857224" y="500042"/>
            <a:ext cx="2643206" cy="10001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Творческая  активность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фото рппс\IMG_7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85" y="214290"/>
            <a:ext cx="2690827" cy="2018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F:\с моего телефона\Новая папка\20180126_093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86512" y="3643314"/>
            <a:ext cx="2857521" cy="214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F:\с моего телефона\Новая папка\20180228_102316.jpg"/>
          <p:cNvPicPr>
            <a:picLocks noChangeAspect="1" noChangeArrowheads="1"/>
          </p:cNvPicPr>
          <p:nvPr/>
        </p:nvPicPr>
        <p:blipFill>
          <a:blip r:embed="rId5" cstate="print"/>
          <a:srcRect r="30409"/>
          <a:stretch>
            <a:fillRect/>
          </a:stretch>
        </p:blipFill>
        <p:spPr bwMode="auto">
          <a:xfrm rot="5400000">
            <a:off x="6720983" y="565637"/>
            <a:ext cx="198857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571867" y="2357429"/>
            <a:ext cx="2714644" cy="203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C:\Users\мм2\Desktop\Новое фото всадик\139___11\IMG_66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1857364"/>
            <a:ext cx="247663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Users\User\Desktop\2014-2015 уч.год\Отчёт пед.деят. за НОЯБРЬ\День матери\в саду\SAM_1103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4572008"/>
            <a:ext cx="2714644" cy="1815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User\Desktop\2014-2015 уч.год\ИЗО-студия фото\Батик\IMG_112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4214818"/>
            <a:ext cx="2477731" cy="182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внутренняя память 8"/>
          <p:cNvSpPr/>
          <p:nvPr/>
        </p:nvSpPr>
        <p:spPr>
          <a:xfrm rot="16200000">
            <a:off x="-3000386" y="3000389"/>
            <a:ext cx="6858000" cy="857221"/>
          </a:xfrm>
          <a:prstGeom prst="flowChartInternalStorage">
            <a:avLst/>
          </a:prstGeom>
          <a:solidFill>
            <a:srgbClr val="FFCCFF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000100" y="500042"/>
            <a:ext cx="2643206" cy="10001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Поисковая  активность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фото рппс\IMG_7086.JPG"/>
          <p:cNvPicPr>
            <a:picLocks noChangeAspect="1" noChangeArrowheads="1"/>
          </p:cNvPicPr>
          <p:nvPr/>
        </p:nvPicPr>
        <p:blipFill>
          <a:blip r:embed="rId3" cstate="print"/>
          <a:srcRect l="51722" t="4762" r="20693" b="28571"/>
          <a:stretch>
            <a:fillRect/>
          </a:stretch>
        </p:blipFill>
        <p:spPr bwMode="auto">
          <a:xfrm>
            <a:off x="4000496" y="3286124"/>
            <a:ext cx="1592047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7090.JPG"/>
          <p:cNvPicPr>
            <a:picLocks noChangeAspect="1"/>
          </p:cNvPicPr>
          <p:nvPr/>
        </p:nvPicPr>
        <p:blipFill>
          <a:blip r:embed="rId4" cstate="print"/>
          <a:srcRect l="31579" t="15789" r="32895" b="31579"/>
          <a:stretch>
            <a:fillRect/>
          </a:stretch>
        </p:blipFill>
        <p:spPr>
          <a:xfrm>
            <a:off x="6143636" y="3286124"/>
            <a:ext cx="2486043" cy="276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:\фото рппс\10 группа\IMG_20180320_115916.jpg"/>
          <p:cNvPicPr>
            <a:picLocks noChangeAspect="1" noChangeArrowheads="1"/>
          </p:cNvPicPr>
          <p:nvPr/>
        </p:nvPicPr>
        <p:blipFill>
          <a:blip r:embed="rId5" cstate="print"/>
          <a:srcRect t="13870"/>
          <a:stretch>
            <a:fillRect/>
          </a:stretch>
        </p:blipFill>
        <p:spPr bwMode="auto">
          <a:xfrm>
            <a:off x="5143504" y="571480"/>
            <a:ext cx="3433713" cy="221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F:\с моего телефона\Новая папка\20180126_0936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04849" y="3381375"/>
            <a:ext cx="304802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внутренняя память 8"/>
          <p:cNvSpPr/>
          <p:nvPr/>
        </p:nvSpPr>
        <p:spPr>
          <a:xfrm rot="16200000">
            <a:off x="-3000386" y="3000389"/>
            <a:ext cx="6858000" cy="857221"/>
          </a:xfrm>
          <a:prstGeom prst="flowChartInternalStorage">
            <a:avLst/>
          </a:prstGeom>
          <a:solidFill>
            <a:srgbClr val="FFCCFF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000100" y="500042"/>
            <a:ext cx="2643206" cy="10001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Речевая  активность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фото рппс\логопед студия\20180316_092906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14817"/>
            <a:ext cx="2857520" cy="214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F:\фото рппс\логопед студия\20180316_093355_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57166"/>
            <a:ext cx="3086121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F:\фото рппс\фото 6 гр\IMG_20180124_1012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2000240"/>
            <a:ext cx="2786082" cy="208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F:\фото рппс\фото 6 гр\IMG_20180124_1018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286256"/>
            <a:ext cx="2857521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 descr="F:\с моего телефона\Новая папка\20180307_1021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928802"/>
            <a:ext cx="2857519" cy="214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внутренняя память 8"/>
          <p:cNvSpPr/>
          <p:nvPr/>
        </p:nvSpPr>
        <p:spPr>
          <a:xfrm rot="16200000">
            <a:off x="-3000386" y="3000389"/>
            <a:ext cx="6858000" cy="857221"/>
          </a:xfrm>
          <a:prstGeom prst="flowChartInternalStorage">
            <a:avLst/>
          </a:prstGeom>
          <a:solidFill>
            <a:srgbClr val="FFCCFF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pic>
        <p:nvPicPr>
          <p:cNvPr id="3074" name="Picture 2" descr="F:\фото рппс\9 группа\IMG_133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5400000">
            <a:off x="639471" y="3253840"/>
            <a:ext cx="3170759" cy="2378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43636" y="4071942"/>
            <a:ext cx="2714644" cy="92869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Мультипликация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43306" y="2428868"/>
            <a:ext cx="2714644" cy="92869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Робототехника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857232"/>
            <a:ext cx="2714644" cy="92869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Компьютерная грамотность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pic>
        <p:nvPicPr>
          <p:cNvPr id="6146" name="Picture 2" descr="F:\фото рппс\Полукарова студия\DSC05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7166"/>
            <a:ext cx="3071834" cy="2780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F:\фото рппс\Полукарова студия\caesarapp_2018321169529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357562"/>
            <a:ext cx="3071834" cy="2911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F:\фото рппс\Полукарова студия\DSC05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79482" y="2192956"/>
            <a:ext cx="4024804" cy="2210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 descr="F:\фото рппс\фото 6 гр\IMG_20171206_1022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000240"/>
            <a:ext cx="323852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внутренняя память 8"/>
          <p:cNvSpPr/>
          <p:nvPr/>
        </p:nvSpPr>
        <p:spPr>
          <a:xfrm rot="16200000">
            <a:off x="-3000386" y="3000389"/>
            <a:ext cx="6858000" cy="857221"/>
          </a:xfrm>
          <a:prstGeom prst="flowChartInternalStorage">
            <a:avLst/>
          </a:prstGeom>
          <a:solidFill>
            <a:srgbClr val="FFCCFF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59404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Способы привлечения ребенка к проектированию  РППС: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организация диалогического взаимодействия в системах «педагог - дети», «ребенок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 установление обратной связи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 с другом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(нравится – не нравится, хочется что-то изменить или нет и т.д.);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взаимосвязи между двигательной, социальной и познавательной видами активности детей, реализация принципа интеграции образовательных областей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(смена рабочего места, дополнения или поправки в предложения педагога, самостоятельный поиск решения проблемы, комбинирование художественных образов, альтернативный способ создания выразительного образа и  др.)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внутренняя память 8"/>
          <p:cNvSpPr/>
          <p:nvPr/>
        </p:nvSpPr>
        <p:spPr>
          <a:xfrm rot="16200000">
            <a:off x="-3000386" y="3000389"/>
            <a:ext cx="6858000" cy="857221"/>
          </a:xfrm>
          <a:prstGeom prst="flowChartInternalStorage">
            <a:avLst/>
          </a:prstGeom>
          <a:solidFill>
            <a:srgbClr val="FFCCFF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Студия неоформленных материалов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«Пространство творчества»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 рппс\IMG_7128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 rot="5400000">
            <a:off x="3762314" y="2381298"/>
            <a:ext cx="2476629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фото рппс\IMG_7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929066"/>
            <a:ext cx="2738461" cy="2053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фото рппс\IMG_7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571611"/>
            <a:ext cx="2714644" cy="2035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F:\фото рппс\IMG_71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929066"/>
            <a:ext cx="2738461" cy="2053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F:\фото рппс\IMG_7148.JPG"/>
          <p:cNvPicPr>
            <a:picLocks noChangeAspect="1" noChangeArrowheads="1"/>
          </p:cNvPicPr>
          <p:nvPr/>
        </p:nvPicPr>
        <p:blipFill>
          <a:blip r:embed="rId7" cstate="print"/>
          <a:srcRect l="24324"/>
          <a:stretch>
            <a:fillRect/>
          </a:stretch>
        </p:blipFill>
        <p:spPr bwMode="auto">
          <a:xfrm>
            <a:off x="1428728" y="1571612"/>
            <a:ext cx="2000264" cy="1982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внутренняя память 8"/>
          <p:cNvSpPr/>
          <p:nvPr/>
        </p:nvSpPr>
        <p:spPr>
          <a:xfrm rot="16200000">
            <a:off x="-3000386" y="3000389"/>
            <a:ext cx="6858000" cy="857221"/>
          </a:xfrm>
          <a:prstGeom prst="flowChartInternalStorage">
            <a:avLst/>
          </a:prstGeom>
          <a:solidFill>
            <a:srgbClr val="FFCCFF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1928802"/>
            <a:ext cx="6500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/>
              <a:t>Личность создается средой и событиями…</a:t>
            </a:r>
          </a:p>
          <a:p>
            <a:pPr algn="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А.И.Герцен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внутренняя память 8"/>
          <p:cNvSpPr/>
          <p:nvPr/>
        </p:nvSpPr>
        <p:spPr>
          <a:xfrm rot="16200000">
            <a:off x="-3000386" y="3000389"/>
            <a:ext cx="6858000" cy="857221"/>
          </a:xfrm>
          <a:prstGeom prst="flowChartInternalStorage">
            <a:avLst/>
          </a:prstGeom>
          <a:solidFill>
            <a:srgbClr val="FFCCFF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714620"/>
            <a:ext cx="78581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 ЗА  ВНИМАНИЕ !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внутренняя память 8"/>
          <p:cNvSpPr/>
          <p:nvPr/>
        </p:nvSpPr>
        <p:spPr>
          <a:xfrm rot="16200000">
            <a:off x="-3000386" y="3000389"/>
            <a:ext cx="6858000" cy="857221"/>
          </a:xfrm>
          <a:prstGeom prst="flowChartInternalStorage">
            <a:avLst/>
          </a:prstGeom>
          <a:solidFill>
            <a:srgbClr val="FFCCFF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модель «Скульптор личности»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«Сад детских инициатив»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31" name="AutoShape 39"/>
          <p:cNvSpPr>
            <a:spLocks noChangeShapeType="1"/>
          </p:cNvSpPr>
          <p:nvPr/>
        </p:nvSpPr>
        <p:spPr bwMode="auto">
          <a:xfrm flipV="1">
            <a:off x="4857752" y="1357298"/>
            <a:ext cx="857256" cy="485778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30" name="AutoShape 38"/>
          <p:cNvSpPr>
            <a:spLocks noChangeShapeType="1"/>
          </p:cNvSpPr>
          <p:nvPr/>
        </p:nvSpPr>
        <p:spPr bwMode="auto">
          <a:xfrm flipH="1" flipV="1">
            <a:off x="3714744" y="1428736"/>
            <a:ext cx="1143008" cy="478634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5286380" y="1428736"/>
            <a:ext cx="2643206" cy="4429156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Социокультурное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окружение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44" name="AutoShape 52"/>
          <p:cNvSpPr>
            <a:spLocks noChangeArrowheads="1"/>
          </p:cNvSpPr>
          <p:nvPr/>
        </p:nvSpPr>
        <p:spPr bwMode="auto">
          <a:xfrm rot="10800000">
            <a:off x="1000100" y="1285860"/>
            <a:ext cx="428625" cy="4572032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социально-коммуникативного развития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1571604" y="1428736"/>
            <a:ext cx="2701925" cy="4357718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Студийная организация деятельности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5429256" y="1928802"/>
            <a:ext cx="2508250" cy="35719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 АСОШ №1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1643042" y="1928803"/>
            <a:ext cx="2508250" cy="928693"/>
          </a:xfrm>
          <a:prstGeom prst="rect">
            <a:avLst/>
          </a:prstGeom>
          <a:solidFill>
            <a:srgbClr val="B2A1C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5" name="AutoShape 33"/>
          <p:cNvSpPr>
            <a:spLocks noChangeArrowheads="1"/>
          </p:cNvSpPr>
          <p:nvPr/>
        </p:nvSpPr>
        <p:spPr bwMode="auto">
          <a:xfrm>
            <a:off x="1714480" y="1928803"/>
            <a:ext cx="2314575" cy="28575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Познавательный </a:t>
            </a:r>
            <a:r>
              <a:rPr kumimoji="0" lang="ru-RU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клую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Бюро идей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5429256" y="2357430"/>
            <a:ext cx="2508250" cy="285752"/>
          </a:xfrm>
          <a:prstGeom prst="rect">
            <a:avLst/>
          </a:prstGeom>
          <a:gradFill rotWithShape="0">
            <a:gsLst>
              <a:gs pos="0">
                <a:srgbClr val="9BBB59"/>
              </a:gs>
              <a:gs pos="100000">
                <a:srgbClr val="74903B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 АСОШ №6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>
            <a:off x="1714480" y="2214554"/>
            <a:ext cx="2314575" cy="28575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Модельно-конструкторский клуб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Винтик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auto">
          <a:xfrm>
            <a:off x="1714480" y="2500306"/>
            <a:ext cx="2314575" cy="28575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Естественно-научная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лаборатория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Фантазеры-изобретатели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5429256" y="2714620"/>
            <a:ext cx="2508250" cy="357190"/>
          </a:xfrm>
          <a:prstGeom prst="rect">
            <a:avLst/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МКУ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Аннинская центральная библиотека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им.Е.П.Ростопчиной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643042" y="2857496"/>
            <a:ext cx="2508250" cy="857256"/>
          </a:xfrm>
          <a:prstGeom prst="rect">
            <a:avLst/>
          </a:prstGeom>
          <a:solidFill>
            <a:srgbClr val="95B3D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5429256" y="3143248"/>
            <a:ext cx="2508250" cy="500066"/>
          </a:xfrm>
          <a:prstGeom prst="rect">
            <a:avLst/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Районный краеведческий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1714480" y="3214686"/>
            <a:ext cx="2314575" cy="21431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музеев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5429256" y="3714753"/>
            <a:ext cx="2508250" cy="285752"/>
          </a:xfrm>
          <a:prstGeom prst="rect">
            <a:avLst/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МКУДО Аннинский ДТ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1714480" y="3429000"/>
            <a:ext cx="2314575" cy="28575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Клуб любителей литературы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Литературная беседка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643042" y="3714753"/>
            <a:ext cx="2508250" cy="928694"/>
          </a:xfrm>
          <a:prstGeom prst="rect">
            <a:avLst/>
          </a:prstGeom>
          <a:solidFill>
            <a:srgbClr val="D9959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1714480" y="3786190"/>
            <a:ext cx="2314575" cy="21431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Студия </a:t>
            </a: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Мастерславль</a:t>
            </a: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5429256" y="4071943"/>
            <a:ext cx="2508250" cy="428628"/>
          </a:xfrm>
          <a:prstGeom prst="rect">
            <a:avLst/>
          </a:prstGeom>
          <a:gradFill rotWithShape="0">
            <a:gsLst>
              <a:gs pos="0">
                <a:srgbClr val="8064A2"/>
              </a:gs>
              <a:gs pos="100000">
                <a:srgbClr val="5E487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МКОУ ДОД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Аннинская ДШИ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1714480" y="4000504"/>
            <a:ext cx="2314575" cy="28575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Творческая студия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Грация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5429256" y="4572009"/>
            <a:ext cx="2508250" cy="285752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Районный Дом культуры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1714480" y="4286257"/>
            <a:ext cx="2314575" cy="28575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Ансамбль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Шуморята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1643042" y="4643447"/>
            <a:ext cx="2508250" cy="107157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5429256" y="4929198"/>
            <a:ext cx="2508250" cy="444500"/>
          </a:xfrm>
          <a:prstGeom prst="rect">
            <a:avLst/>
          </a:prstGeom>
          <a:gradFill rotWithShape="0">
            <a:gsLst>
              <a:gs pos="0">
                <a:srgbClr val="9BBB59"/>
              </a:gs>
              <a:gs pos="100000">
                <a:srgbClr val="74903B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МКУДО Аннинская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ДЮСШ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1714480" y="4643446"/>
            <a:ext cx="2314575" cy="3460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Спортивный клуб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Пъедестал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5429256" y="5429264"/>
            <a:ext cx="2508250" cy="285752"/>
          </a:xfrm>
          <a:prstGeom prst="rect">
            <a:avLst/>
          </a:prstGeom>
          <a:gradFill rotWithShape="0">
            <a:gsLst>
              <a:gs pos="0">
                <a:srgbClr val="C0504D"/>
              </a:gs>
              <a:gs pos="100000">
                <a:srgbClr val="923633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Храм Рождества Христова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1714480" y="5000636"/>
            <a:ext cx="2314575" cy="3460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Секция по плаванию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Волна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1714480" y="5357826"/>
            <a:ext cx="2314575" cy="3460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 здоровья</a:t>
            </a:r>
            <a:r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4714876" y="6072206"/>
            <a:ext cx="234950" cy="193675"/>
          </a:xfrm>
          <a:prstGeom prst="flowChartConnector">
            <a:avLst/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5500694" y="6000768"/>
            <a:ext cx="2314575" cy="346075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1714480" y="6000768"/>
            <a:ext cx="2314575" cy="346075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Концепция программы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714480" y="2857496"/>
            <a:ext cx="2314575" cy="3460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Мастерская юного оратора 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Речи-тики-тавия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714612" y="928670"/>
            <a:ext cx="4143404" cy="428628"/>
          </a:xfrm>
          <a:prstGeom prst="rect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3071802" y="92867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Платформа личностного развития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внутренняя память 8"/>
          <p:cNvSpPr/>
          <p:nvPr/>
        </p:nvSpPr>
        <p:spPr>
          <a:xfrm rot="16200000">
            <a:off x="-3000386" y="3000389"/>
            <a:ext cx="6858000" cy="857221"/>
          </a:xfrm>
          <a:prstGeom prst="flowChartInternalStorage">
            <a:avLst/>
          </a:prstGeom>
          <a:solidFill>
            <a:srgbClr val="FFCCFF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14414" y="214290"/>
            <a:ext cx="7286676" cy="60007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071670" y="1214422"/>
            <a:ext cx="5796002" cy="40100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43240" y="1857364"/>
            <a:ext cx="3714776" cy="278608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смыслообразующая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активность в системе деятельностей и отношений ребенка как мотивация,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саморегуляция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самосознание личности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9915260">
            <a:off x="2199652" y="984058"/>
            <a:ext cx="1853136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Уникальность</a:t>
            </a:r>
            <a:endParaRPr lang="ru-RU" sz="20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0660504">
            <a:off x="5274394" y="5185867"/>
            <a:ext cx="1853136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2000" b="1" dirty="0" err="1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Самопринятие</a:t>
            </a:r>
            <a:endParaRPr lang="ru-RU" sz="20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30024">
            <a:off x="2699819" y="5199638"/>
            <a:ext cx="1813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Принятие</a:t>
            </a:r>
            <a:endParaRPr lang="ru-RU" sz="20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7203073" y="3155381"/>
            <a:ext cx="1853136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Саморазвитие</a:t>
            </a:r>
            <a:endParaRPr lang="ru-RU" sz="20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389547">
            <a:off x="5647582" y="919764"/>
            <a:ext cx="1853136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0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5979961">
            <a:off x="762123" y="3236598"/>
            <a:ext cx="1850891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Свобода</a:t>
            </a:r>
            <a:r>
              <a:rPr lang="ru-RU" sz="2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выбора</a:t>
            </a:r>
            <a:endParaRPr lang="ru-RU" sz="20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>
            <a:stCxn id="7" idx="0"/>
          </p:cNvCxnSpPr>
          <p:nvPr/>
        </p:nvCxnSpPr>
        <p:spPr>
          <a:xfrm rot="16200000" flipH="1">
            <a:off x="4357686" y="714356"/>
            <a:ext cx="1000132" cy="158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4358480" y="5714222"/>
            <a:ext cx="1000132" cy="158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500166" y="2071678"/>
            <a:ext cx="785818" cy="35719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1964513" y="4464851"/>
            <a:ext cx="642942" cy="57150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429520" y="1714488"/>
            <a:ext cx="571504" cy="42862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215206" y="4500570"/>
            <a:ext cx="571504" cy="50006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4500562" y="1500174"/>
            <a:ext cx="714382" cy="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3" idx="6"/>
            <a:endCxn id="11" idx="6"/>
          </p:cNvCxnSpPr>
          <p:nvPr/>
        </p:nvCxnSpPr>
        <p:spPr>
          <a:xfrm flipV="1">
            <a:off x="6858016" y="3219448"/>
            <a:ext cx="1009656" cy="3095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4567239" y="4933961"/>
            <a:ext cx="581027" cy="158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1" idx="2"/>
            <a:endCxn id="13" idx="2"/>
          </p:cNvCxnSpPr>
          <p:nvPr/>
        </p:nvCxnSpPr>
        <p:spPr>
          <a:xfrm rot="10800000" flipH="1" flipV="1">
            <a:off x="2071670" y="3219447"/>
            <a:ext cx="1071570" cy="3095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 rot="19119035">
            <a:off x="2105275" y="2001049"/>
            <a:ext cx="2331807" cy="4417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Коммуникативная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сфера</a:t>
            </a:r>
            <a:endParaRPr lang="ru-RU" sz="20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 rot="2021826">
            <a:off x="2084715" y="4117754"/>
            <a:ext cx="2689879" cy="6835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2000" b="1" dirty="0" err="1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Мотивационно-ценностная</a:t>
            </a:r>
            <a:r>
              <a:rPr lang="ru-RU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сфера</a:t>
            </a:r>
            <a:endParaRPr lang="ru-RU" sz="20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 rot="2564441">
            <a:off x="5479812" y="1977320"/>
            <a:ext cx="2526097" cy="566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Познавательная</a:t>
            </a:r>
            <a:r>
              <a:rPr lang="ru-RU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сфера</a:t>
            </a:r>
            <a:endParaRPr lang="ru-RU" sz="20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 rot="19542354">
            <a:off x="5060021" y="4114767"/>
            <a:ext cx="2869529" cy="5890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Эмоционально-волевая</a:t>
            </a:r>
            <a:r>
              <a:rPr lang="ru-RU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сфера</a:t>
            </a:r>
            <a:endParaRPr lang="ru-RU" sz="20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внутренняя память 8"/>
          <p:cNvSpPr/>
          <p:nvPr/>
        </p:nvSpPr>
        <p:spPr>
          <a:xfrm rot="16200000">
            <a:off x="-3000386" y="3000389"/>
            <a:ext cx="6858000" cy="857221"/>
          </a:xfrm>
          <a:prstGeom prst="flowChartInternalStorage">
            <a:avLst/>
          </a:prstGeom>
          <a:solidFill>
            <a:srgbClr val="FFCCFF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1538" y="2357430"/>
            <a:ext cx="7872410" cy="1071562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Итальянское «</a:t>
            </a:r>
            <a:r>
              <a:rPr lang="ru-RU" sz="2400" b="1" i="1" dirty="0" err="1" smtClean="0"/>
              <a:t>studio</a:t>
            </a:r>
            <a:r>
              <a:rPr lang="ru-RU" sz="2400" b="1" i="1" dirty="0" smtClean="0"/>
              <a:t>» образовано от латинского «</a:t>
            </a:r>
            <a:r>
              <a:rPr lang="ru-RU" sz="2400" b="1" i="1" dirty="0" err="1" smtClean="0"/>
              <a:t>studeo</a:t>
            </a:r>
            <a:r>
              <a:rPr lang="ru-RU" sz="2400" b="1" i="1" dirty="0" smtClean="0"/>
              <a:t>», что означает «усердно работаю, занимаюсь, изучаю». Слово «студия» обозначало первоначально специально оборудованное помещение, мастерскую художника-мастера, где рядом с ним трудились его ученики..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500430" y="214290"/>
            <a:ext cx="2143140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МОДЕЛЬНО-КОНСТРУКТОРСКИЙ 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 «ВИНТИК»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2214554"/>
            <a:ext cx="2143140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МАСТЕРСКАЯ ЮНОГО ОРАТОРА 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«РЕЧИ-ТИКИ-ТАВИЯ»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14290"/>
            <a:ext cx="2143140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ПОЗНАВАТЕЛЬНЫЙ КЛУБ 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«БЮРО ИДЕЙ»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5528450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00042"/>
            <a:ext cx="1000132" cy="1057201"/>
          </a:xfrm>
          <a:prstGeom prst="rect">
            <a:avLst/>
          </a:prstGeom>
          <a:noFill/>
        </p:spPr>
      </p:pic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pic>
        <p:nvPicPr>
          <p:cNvPr id="23" name="Рисунок 22" descr="http://www.illustrationsof.com/royalty-free-playing-clipart-illustration-1182178.jpg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714356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14282" y="4000504"/>
            <a:ext cx="2143140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СПОРТИВНЫЙ КЛУБ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«ПЪЕДЕСТАЛ»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2214554"/>
            <a:ext cx="2143140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ХУДОЖЕСТВЕННАЯ СТУДИЯ 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«МАСТЕРСЛАВЛЬ»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9388" y="214290"/>
            <a:ext cx="2143140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ЕСТЕСТВЕННО-НАУЧНАЯ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ЛАБОРАТОРИЯ 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«ФАНТАЗЕРЫ-ИЗОБРЕТАТЕЛИ»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6314" y="2214554"/>
            <a:ext cx="2143140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ТВОРЧЕСКАЯ СТУДИЯ 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«ГРАЦИЯ»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4000504"/>
            <a:ext cx="2143140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СЕКЦИЯ ПО ПЛАВАНИЮ 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«ВОЛНА»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00860" y="4000504"/>
            <a:ext cx="2143140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ШАХМАТНЫЙ КЛУБ 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«СОЮЗ УВЛЕЧЕННЫХ»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86314" y="4000504"/>
            <a:ext cx="2143140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КОМПЬЮТЕРНЫЙ КЛУБ 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«ЮНИБИТ»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00860" y="2214554"/>
            <a:ext cx="2143140" cy="1643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АНСАМБЛЬ 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«ШУМОРЯТА»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http://funforkids.ru/pictures/school23/school2301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28604"/>
            <a:ext cx="1571636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 descr="http://static.diary.ru/userdir/3/1/0/4/3104098/814415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643182"/>
            <a:ext cx="1285884" cy="91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https://25mb.ru/img/picture/Jun/28/abd26db726c1433fa3bee037f3a8e582/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714620"/>
            <a:ext cx="135732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://mypresentation.ru/documents/3c137d34865b2984773555da7cb150e5/img1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2500306"/>
            <a:ext cx="1428760" cy="1071550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 descr="http://formusical.ru/wa-data/public/photos/24/03/324/324.97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2571744"/>
            <a:ext cx="1236323" cy="107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 descr="http://0.s3.envato.com/files/112934704/pv_590.jpg"/>
          <p:cNvPicPr/>
          <p:nvPr/>
        </p:nvPicPr>
        <p:blipFill>
          <a:blip r:embed="rId10" cstate="print">
            <a:clrChange>
              <a:clrFrom>
                <a:srgbClr val="E2E9EF"/>
              </a:clrFrom>
              <a:clrTo>
                <a:srgbClr val="E2E9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357694"/>
            <a:ext cx="1071570" cy="8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www.mpt8.cn/sjsc/UploadSoftPic/201207/mpt8_201207240958196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4429132"/>
            <a:ext cx="1500199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Рисунок 41" descr="G:\НОВЫЕ ДОКУМЕНТЫ\Готовые материалы по ин.деятельности\Выбор студий\ВЫВЕСКИ СТУДИЙ и центры рппс\вывески студий\internet-safety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942" y="4357694"/>
            <a:ext cx="1357322" cy="8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teremok15.ru/wp-content/uploads/2016/03/6.jpg"/>
          <p:cNvPicPr/>
          <p:nvPr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357694"/>
            <a:ext cx="1280148" cy="96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внутренняя память 8"/>
          <p:cNvSpPr/>
          <p:nvPr/>
        </p:nvSpPr>
        <p:spPr>
          <a:xfrm rot="16200000">
            <a:off x="-3000386" y="3000389"/>
            <a:ext cx="6858000" cy="857221"/>
          </a:xfrm>
          <a:prstGeom prst="flowChartInternalStorage">
            <a:avLst/>
          </a:prstGeom>
          <a:solidFill>
            <a:srgbClr val="FFCCFF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3500438"/>
            <a:ext cx="2571768" cy="2071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СПОРТИВНЫЙ КЛУБ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«ПЪЕДЕСТАЛ»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0.s3.envato.com/files/112934704/pv_590.jpg"/>
          <p:cNvPicPr/>
          <p:nvPr/>
        </p:nvPicPr>
        <p:blipFill>
          <a:blip r:embed="rId3" cstate="print">
            <a:clrChange>
              <a:clrFrom>
                <a:srgbClr val="E2E9EF"/>
              </a:clrFrom>
              <a:clrTo>
                <a:srgbClr val="E2E9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000504"/>
            <a:ext cx="1928826" cy="130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285852" y="428604"/>
            <a:ext cx="2571768" cy="2071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МАСТЕРСКАЯ ЮНОГО ОРАТОРА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«РЕЧИ-ТИКИ-ТАВИЯ»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static.diary.ru/userdir/3/1/0/4/3104098/8144151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785794"/>
            <a:ext cx="200026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Овал 14"/>
          <p:cNvSpPr/>
          <p:nvPr/>
        </p:nvSpPr>
        <p:spPr>
          <a:xfrm>
            <a:off x="3714744" y="571480"/>
            <a:ext cx="2714644" cy="250033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 ЛЮБИТЕЛЕЙ ЛИТЕРАТУРЫ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«ЛИТЕРАТУРНАЯ БЕСЕДКА»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214942" y="3857628"/>
            <a:ext cx="2714644" cy="250033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СЕКЦИЯ НАСТОЛЬНОГО ТЕННИСА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«ВЕСЕЛАЯ РАКЕТКА»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https://sadik.ua/media/com_mtree/images/listings/o/26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285860"/>
            <a:ext cx="908343" cy="106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static.kap-tourisme.fr/public/medias/27/ping-pong-1422521548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714884"/>
            <a:ext cx="1769414" cy="103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внутренняя память 8"/>
          <p:cNvSpPr/>
          <p:nvPr/>
        </p:nvSpPr>
        <p:spPr>
          <a:xfrm rot="16200000">
            <a:off x="-3000386" y="3000389"/>
            <a:ext cx="6858000" cy="857221"/>
          </a:xfrm>
          <a:prstGeom prst="flowChartInternalStorage">
            <a:avLst/>
          </a:prstGeom>
          <a:solidFill>
            <a:srgbClr val="FFCCFF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5852" y="785794"/>
            <a:ext cx="3286148" cy="214314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МАТЕМАТИЧЕСКИЙ  ЦЕНТР 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«ЗНАЙКА»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2066" y="2786058"/>
            <a:ext cx="3286148" cy="2286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СТУДИЯ  НЕОФОРМЛЕННЫХ МАТЕРИАЛОВ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«ПРОСТРАНСТВО  ТВОРЧЕСТВА»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внутренняя память 8"/>
          <p:cNvSpPr/>
          <p:nvPr/>
        </p:nvSpPr>
        <p:spPr>
          <a:xfrm rot="16200000">
            <a:off x="-3000386" y="3000389"/>
            <a:ext cx="6858000" cy="857221"/>
          </a:xfrm>
          <a:prstGeom prst="flowChartInternalStorage">
            <a:avLst/>
          </a:prstGeom>
          <a:solidFill>
            <a:srgbClr val="FFCCFF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000100" y="500042"/>
            <a:ext cx="2643206" cy="10001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F:\с моего телефона\Новая папка\20180228_174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4000528" cy="300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F:\Фотографии к ЖИТЬ ЗДОРОВО)2\SAM_0071 —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857364"/>
            <a:ext cx="2071702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F:\Фотографии к ЖИТЬ ЗДОРОВО)2\SAM_34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571876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F:\Фотографии к ЖИТЬ ЗДОРОВО)2\SAM_00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571876"/>
            <a:ext cx="400052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внутренняя память 8"/>
          <p:cNvSpPr/>
          <p:nvPr/>
        </p:nvSpPr>
        <p:spPr>
          <a:xfrm rot="16200000">
            <a:off x="-3000386" y="3000389"/>
            <a:ext cx="6858000" cy="857221"/>
          </a:xfrm>
          <a:prstGeom prst="flowChartInternalStorage">
            <a:avLst/>
          </a:prstGeom>
          <a:solidFill>
            <a:srgbClr val="FFCCFF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989792"/>
              </a:clrFrom>
              <a:clrTo>
                <a:srgbClr val="989792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0" y="5572141"/>
            <a:ext cx="857224" cy="128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6488668"/>
            <a:ext cx="692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МБДОУ Аннинский </a:t>
            </a:r>
            <a:r>
              <a:rPr lang="ru-RU" sz="1600" b="1" dirty="0" err="1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д</a:t>
            </a:r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  <a:latin typeface="Microsoft YaHei UI" pitchFamily="34" charset="-122"/>
                <a:ea typeface="Microsoft YaHei UI" pitchFamily="34" charset="-122"/>
                <a:cs typeface="Aharoni" pitchFamily="2" charset="-79"/>
              </a:rPr>
              <a:t>/с ОРВ «Росток»</a:t>
            </a:r>
            <a:endParaRPr lang="ru-RU" sz="1600" b="1" dirty="0">
              <a:solidFill>
                <a:schemeClr val="bg1">
                  <a:lumMod val="75000"/>
                </a:schemeClr>
              </a:solidFill>
              <a:latin typeface="Microsoft YaHei UI" pitchFamily="34" charset="-122"/>
              <a:ea typeface="Microsoft YaHei UI" pitchFamily="34" charset="-122"/>
              <a:cs typeface="Aharoni" pitchFamily="2" charset="-79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000100" y="500042"/>
            <a:ext cx="2643206" cy="10001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Познавательная  активность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фото рппс\ирина\IMG_20180321_092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929066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F:\фото рппс\ирина\P2270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714488"/>
            <a:ext cx="266724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F:\фото рппс\фото 6 гр\Лепбуки\P1030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714488"/>
            <a:ext cx="266701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F:\фото рппс\фото 6 гр\Лепбуки\P10308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929066"/>
            <a:ext cx="2808321" cy="2106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F:\фото рппс\ФОТОГРАФИИ В СТУДИИ\20180316_095842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500826" y="285728"/>
            <a:ext cx="246461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531</Words>
  <PresentationFormat>Экран (4:3)</PresentationFormat>
  <Paragraphs>219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23.03.2018г.</vt:lpstr>
      <vt:lpstr>Образовательная модель «Скульптор личности» «Сад детских инициатив»</vt:lpstr>
      <vt:lpstr>Слайд 3</vt:lpstr>
      <vt:lpstr>Итальянское «studio» образовано от латинского «studeo», что означает «усердно работаю, занимаюсь, изучаю». Слово «студия» обозначало первоначально специально оборудованное помещение, мастерскую художника-мастера, где рядом с ним трудились его ученики..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Способы привлечения ребенка к проектированию  РППС:  - организация диалогического взаимодействия в системах «педагог - дети», «ребенок – ребенок» и установление обратной связи  друг с другом   (нравится – не нравится, хочется что-то изменить или нет и т.д.);  - формирование взаимосвязи между двигательной, социальной и познавательной видами активности детей, реализация принципа интеграции образовательных областей  (смена рабочего места, дополнения или поправки в предложения педагога, самостоятельный поиск решения проблемы, комбинирование художественных образов, альтернативный способ создания выразительного образа и  др.)</vt:lpstr>
      <vt:lpstr>Студия неоформленных материалов «Пространство творчества»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мм2</cp:lastModifiedBy>
  <cp:revision>59</cp:revision>
  <dcterms:created xsi:type="dcterms:W3CDTF">2018-03-19T10:51:38Z</dcterms:created>
  <dcterms:modified xsi:type="dcterms:W3CDTF">2018-03-22T23:16:34Z</dcterms:modified>
</cp:coreProperties>
</file>